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82000" cy="3600451"/>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dirty="0" smtClean="0">
                <a:solidFill>
                  <a:srgbClr val="0070C0"/>
                </a:solidFill>
                <a:latin typeface="Arial Black" pitchFamily="34" charset="0"/>
                <a:cs typeface="Aharoni" pitchFamily="2" charset="-79"/>
              </a:rPr>
              <a:t>Role of </a:t>
            </a:r>
            <a:r>
              <a:rPr lang="en-US" dirty="0" smtClean="0">
                <a:solidFill>
                  <a:srgbClr val="0070C0"/>
                </a:solidFill>
                <a:latin typeface="Arial Black" pitchFamily="34" charset="0"/>
                <a:cs typeface="Aharoni" pitchFamily="2" charset="-79"/>
              </a:rPr>
              <a:t>Media in </a:t>
            </a:r>
            <a:r>
              <a:rPr lang="en-US" dirty="0" smtClean="0">
                <a:solidFill>
                  <a:srgbClr val="0070C0"/>
                </a:solidFill>
                <a:latin typeface="Arial Black" pitchFamily="34" charset="0"/>
                <a:cs typeface="Aharoni" pitchFamily="2" charset="-79"/>
              </a:rPr>
              <a:t>D</a:t>
            </a:r>
            <a:r>
              <a:rPr lang="en-US" dirty="0" smtClean="0">
                <a:solidFill>
                  <a:srgbClr val="0070C0"/>
                </a:solidFill>
                <a:latin typeface="Arial Black" pitchFamily="34" charset="0"/>
                <a:cs typeface="Aharoni" pitchFamily="2" charset="-79"/>
              </a:rPr>
              <a:t>evelopment: </a:t>
            </a:r>
            <a:r>
              <a:rPr lang="en-US" sz="3100" dirty="0" smtClean="0">
                <a:solidFill>
                  <a:srgbClr val="0070C0"/>
                </a:solidFill>
                <a:latin typeface="Arial Black" pitchFamily="34" charset="0"/>
                <a:cs typeface="Aharoni" pitchFamily="2" charset="-79"/>
              </a:rPr>
              <a:t>Strong Effects, Limited Effects, Nil Effect</a:t>
            </a:r>
            <a:r>
              <a:rPr lang="en-US" dirty="0" smtClean="0">
                <a:solidFill>
                  <a:srgbClr val="0070C0"/>
                </a:solidFill>
                <a:latin typeface="Arial Black" pitchFamily="34" charset="0"/>
                <a:cs typeface="Aharoni" pitchFamily="2" charset="-79"/>
              </a:rPr>
              <a:t/>
            </a:r>
            <a:br>
              <a:rPr lang="en-US" dirty="0" smtClean="0">
                <a:solidFill>
                  <a:srgbClr val="0070C0"/>
                </a:solidFill>
                <a:latin typeface="Arial Black" pitchFamily="34" charset="0"/>
                <a:cs typeface="Aharoni" pitchFamily="2" charset="-79"/>
              </a:rPr>
            </a:br>
            <a:r>
              <a:rPr lang="en-US" sz="3600" dirty="0" smtClean="0">
                <a:solidFill>
                  <a:schemeClr val="tx1"/>
                </a:solidFill>
                <a:latin typeface="Angsana New" pitchFamily="18" charset="-34"/>
                <a:cs typeface="Angsana New" pitchFamily="18" charset="-34"/>
              </a:rPr>
              <a:t>(Continuation) (Unit III)</a:t>
            </a:r>
            <a:endParaRPr lang="en-IN" sz="3600" dirty="0">
              <a:solidFill>
                <a:schemeClr val="tx1"/>
              </a:solidFill>
              <a:latin typeface="Angsana New" pitchFamily="18" charset="-34"/>
              <a:cs typeface="Angsana New" pitchFamily="18" charset="-34"/>
            </a:endParaRPr>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b="1" dirty="0" smtClean="0">
                <a:solidFill>
                  <a:srgbClr val="7030A0"/>
                </a:solidFill>
                <a:latin typeface="Angsana New" pitchFamily="18" charset="-34"/>
                <a:cs typeface="Angsana New" pitchFamily="18" charset="-34"/>
              </a:rPr>
              <a:t>Paper: Development Communication</a:t>
            </a:r>
            <a:endParaRPr lang="en-IN" dirty="0" smtClean="0">
              <a:solidFill>
                <a:srgbClr val="7030A0"/>
              </a:solidFill>
              <a:latin typeface="Angsana New" pitchFamily="18" charset="-34"/>
              <a:cs typeface="Angsana New" pitchFamily="18" charset="-34"/>
            </a:endParaRPr>
          </a:p>
          <a:p>
            <a:r>
              <a:rPr lang="en-US" b="1" dirty="0" smtClean="0">
                <a:solidFill>
                  <a:srgbClr val="7030A0"/>
                </a:solidFill>
                <a:latin typeface="Angsana New" pitchFamily="18" charset="-34"/>
                <a:cs typeface="Angsana New" pitchFamily="18" charset="-34"/>
              </a:rPr>
              <a:t>Course: BJMC , Semester: II</a:t>
            </a:r>
            <a:br>
              <a:rPr lang="en-US" b="1" dirty="0" smtClean="0">
                <a:solidFill>
                  <a:srgbClr val="7030A0"/>
                </a:solidFill>
                <a:latin typeface="Angsana New" pitchFamily="18" charset="-34"/>
                <a:cs typeface="Angsana New" pitchFamily="18" charset="-34"/>
              </a:rPr>
            </a:br>
            <a:r>
              <a:rPr lang="en-US" b="1" dirty="0" smtClean="0">
                <a:solidFill>
                  <a:srgbClr val="7030A0"/>
                </a:solidFill>
                <a:latin typeface="Angsana New" pitchFamily="18" charset="-34"/>
                <a:cs typeface="Angsana New" pitchFamily="18" charset="-34"/>
              </a:rPr>
              <a:t>Institution: DSPMU, Ranchi</a:t>
            </a:r>
            <a:br>
              <a:rPr lang="en-US" b="1" dirty="0" smtClean="0">
                <a:solidFill>
                  <a:srgbClr val="7030A0"/>
                </a:solidFill>
                <a:latin typeface="Angsana New" pitchFamily="18" charset="-34"/>
                <a:cs typeface="Angsana New" pitchFamily="18" charset="-34"/>
              </a:rPr>
            </a:br>
            <a:r>
              <a:rPr lang="en-US" b="1" dirty="0" smtClean="0">
                <a:solidFill>
                  <a:srgbClr val="7030A0"/>
                </a:solidFill>
                <a:latin typeface="Angsana New" pitchFamily="18" charset="-34"/>
                <a:cs typeface="Angsana New" pitchFamily="18" charset="-34"/>
              </a:rPr>
              <a:t>Teacher’s Name: Sumedha Chaudhury</a:t>
            </a:r>
            <a:br>
              <a:rPr lang="en-US" b="1" dirty="0" smtClean="0">
                <a:solidFill>
                  <a:srgbClr val="7030A0"/>
                </a:solidFill>
                <a:latin typeface="Angsana New" pitchFamily="18" charset="-34"/>
                <a:cs typeface="Angsana New" pitchFamily="18" charset="-34"/>
              </a:rPr>
            </a:br>
            <a:endParaRPr lang="en-IN" b="1" dirty="0" smtClean="0">
              <a:solidFill>
                <a:srgbClr val="7030A0"/>
              </a:solidFill>
              <a:latin typeface="Angsana New" pitchFamily="18" charset="-34"/>
              <a:cs typeface="Angsana New" pitchFamily="18" charset="-34"/>
            </a:endParaRPr>
          </a:p>
          <a:p>
            <a:endParaRPr lang="en-IN" dirty="0">
              <a:solidFill>
                <a:srgbClr val="7030A0"/>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b="1" dirty="0" smtClean="0">
                <a:latin typeface="Aharoni" pitchFamily="2" charset="-79"/>
                <a:cs typeface="Aharoni" pitchFamily="2" charset="-79"/>
              </a:rPr>
              <a:t>Strong Effects</a:t>
            </a:r>
            <a:endParaRPr lang="en-IN" b="1" dirty="0">
              <a:latin typeface="Aharoni" pitchFamily="2" charset="-79"/>
              <a:cs typeface="Aharoni" pitchFamily="2" charset="-79"/>
            </a:endParaRPr>
          </a:p>
        </p:txBody>
      </p:sp>
      <p:sp>
        <p:nvSpPr>
          <p:cNvPr id="3" name="Content Placeholder 2"/>
          <p:cNvSpPr>
            <a:spLocks noGrp="1"/>
          </p:cNvSpPr>
          <p:nvPr>
            <p:ph idx="1"/>
          </p:nvPr>
        </p:nvSpPr>
        <p:spPr/>
        <p:txBody>
          <a:bodyPr>
            <a:noAutofit/>
          </a:bodyPr>
          <a:lstStyle/>
          <a:p>
            <a:pPr algn="just">
              <a:buNone/>
            </a:pPr>
            <a:r>
              <a:rPr lang="en-IN" sz="2400" dirty="0" smtClean="0">
                <a:latin typeface="Times New Roman" pitchFamily="18" charset="0"/>
                <a:cs typeface="Times New Roman" pitchFamily="18" charset="0"/>
              </a:rPr>
              <a:t>    Those </a:t>
            </a:r>
            <a:r>
              <a:rPr lang="en-IN" sz="2400" dirty="0" smtClean="0">
                <a:latin typeface="Times New Roman" pitchFamily="18" charset="0"/>
                <a:cs typeface="Times New Roman" pitchFamily="18" charset="0"/>
              </a:rPr>
              <a:t>who believe in strong media effects, mostly American psychologists, who mostly use laboratory experiments, have concluded that the mass media have direct influence and effects on the people. Bennett (1982) contends that the strong effects paradigm views the audience as a mass of passive and vulnerable recipients of mass mediated content. </a:t>
            </a:r>
            <a:endParaRPr lang="en-IN"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Mass </a:t>
            </a:r>
            <a:r>
              <a:rPr lang="en-IN" sz="2400" dirty="0" smtClean="0">
                <a:latin typeface="Times New Roman" pitchFamily="18" charset="0"/>
                <a:cs typeface="Times New Roman" pitchFamily="18" charset="0"/>
              </a:rPr>
              <a:t>society theory dates back to the period of industrialisation, urbanisation and modernisation of European and American society in the 17th century. The dramatic changes at the time are believed to have led to the breakdown of </a:t>
            </a:r>
            <a:r>
              <a:rPr lang="en-IN" sz="2400" dirty="0" smtClean="0">
                <a:latin typeface="Times New Roman" pitchFamily="18" charset="0"/>
                <a:cs typeface="Times New Roman" pitchFamily="18" charset="0"/>
              </a:rPr>
              <a:t>traditional </a:t>
            </a:r>
            <a:r>
              <a:rPr lang="en-IN" sz="2400" dirty="0" smtClean="0">
                <a:latin typeface="Times New Roman" pitchFamily="18" charset="0"/>
                <a:cs typeface="Times New Roman" pitchFamily="18" charset="0"/>
              </a:rPr>
              <a:t>human relationships</a:t>
            </a:r>
            <a:r>
              <a:rPr lang="en-IN" sz="2400" dirty="0" smtClean="0">
                <a:latin typeface="Times New Roman" pitchFamily="18" charset="0"/>
                <a:cs typeface="Times New Roman" pitchFamily="18" charset="0"/>
              </a:rPr>
              <a:t>.</a:t>
            </a:r>
            <a:br>
              <a:rPr lang="en-IN" sz="2400" dirty="0" smtClean="0">
                <a:latin typeface="Times New Roman" pitchFamily="18" charset="0"/>
                <a:cs typeface="Times New Roman" pitchFamily="18" charset="0"/>
              </a:rPr>
            </a:br>
            <a:endParaRPr lang="en-IN" sz="2400" dirty="0" smtClean="0">
              <a:latin typeface="Times New Roman" pitchFamily="18" charset="0"/>
              <a:cs typeface="Times New Roman" pitchFamily="18"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latin typeface="Aharoni" pitchFamily="2" charset="-79"/>
                <a:cs typeface="Aharoni" pitchFamily="2" charset="-79"/>
              </a:rPr>
              <a:t>Limited Effects</a:t>
            </a:r>
            <a:endParaRPr lang="en-IN"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20000"/>
          </a:bodyPr>
          <a:lstStyle/>
          <a:p>
            <a:pPr algn="just">
              <a:buNone/>
            </a:pPr>
            <a:r>
              <a:rPr lang="en-IN" dirty="0" smtClean="0"/>
              <a:t>    </a:t>
            </a:r>
            <a:r>
              <a:rPr lang="en-IN" dirty="0" smtClean="0">
                <a:latin typeface="Times New Roman" pitchFamily="18" charset="0"/>
                <a:cs typeface="Times New Roman" pitchFamily="18" charset="0"/>
              </a:rPr>
              <a:t>Although </a:t>
            </a:r>
            <a:r>
              <a:rPr lang="en-IN" dirty="0" smtClean="0">
                <a:latin typeface="Times New Roman" pitchFamily="18" charset="0"/>
                <a:cs typeface="Times New Roman" pitchFamily="18" charset="0"/>
              </a:rPr>
              <a:t>much younger than the strong effects paradigm, the limited effects tradition is almost seventy years old. It dates back to the 1940s when Lazarsfeld and his colleagues published the results of a study of the Erie County voting behaviour, which led the researchers to the conclusion that the media had a negligible influence on the voting behaviour of the people of the Erie County since the pattern of political alignments had not changed much. This conclusion disrupted the image of the mass media as a hypodermic needle or a magic bullet, that is, the notion that the media had direct, immediate and powerful effects on people's behaviour. </a:t>
            </a:r>
            <a:endParaRPr lang="en-IN" dirty="0">
              <a:latin typeface="Times New Roman" pitchFamily="18" charset="0"/>
              <a:cs typeface="Times New Roman" pitchFamily="18"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dirty="0" smtClean="0"/>
              <a:t>   </a:t>
            </a:r>
            <a:r>
              <a:rPr lang="en-IN" sz="2800" dirty="0" smtClean="0">
                <a:latin typeface="Times New Roman" pitchFamily="18" charset="0"/>
                <a:cs typeface="Times New Roman" pitchFamily="18" charset="0"/>
              </a:rPr>
              <a:t>In </a:t>
            </a:r>
            <a:r>
              <a:rPr lang="en-IN" sz="2800" dirty="0" smtClean="0">
                <a:latin typeface="Times New Roman" pitchFamily="18" charset="0"/>
                <a:cs typeface="Times New Roman" pitchFamily="18" charset="0"/>
              </a:rPr>
              <a:t>short, field research into media effects seems to come up with different results from empirical, experimental laboratory Stimulus-Response studies influenced by learning </a:t>
            </a:r>
            <a:r>
              <a:rPr lang="en-IN" sz="2800" dirty="0" smtClean="0">
                <a:latin typeface="Times New Roman" pitchFamily="18" charset="0"/>
                <a:cs typeface="Times New Roman" pitchFamily="18" charset="0"/>
              </a:rPr>
              <a:t>theory.</a:t>
            </a:r>
            <a:endParaRPr lang="en-IN" sz="2800" dirty="0">
              <a:latin typeface="Times New Roman" pitchFamily="18" charset="0"/>
              <a:cs typeface="Times New Roman" pitchFamily="18" charset="0"/>
            </a:endParaRP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000" dirty="0" smtClean="0">
                <a:latin typeface="Aharoni" pitchFamily="2" charset="-79"/>
                <a:cs typeface="Aharoni" pitchFamily="2" charset="-79"/>
              </a:rPr>
              <a:t>Nil Effect</a:t>
            </a:r>
            <a:endParaRPr lang="en-IN" sz="4000"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The ‘Nil’ </a:t>
            </a:r>
            <a:r>
              <a:rPr lang="en-IN" dirty="0" smtClean="0">
                <a:latin typeface="Times New Roman" pitchFamily="18" charset="0"/>
                <a:cs typeface="Times New Roman" pitchFamily="18" charset="0"/>
              </a:rPr>
              <a:t>effect </a:t>
            </a:r>
            <a:r>
              <a:rPr lang="en-IN" dirty="0" smtClean="0">
                <a:latin typeface="Times New Roman" pitchFamily="18" charset="0"/>
                <a:cs typeface="Times New Roman" pitchFamily="18" charset="0"/>
              </a:rPr>
              <a:t>paradigm could </a:t>
            </a:r>
            <a:r>
              <a:rPr lang="en-IN" dirty="0" smtClean="0">
                <a:latin typeface="Times New Roman" pitchFamily="18" charset="0"/>
                <a:cs typeface="Times New Roman" pitchFamily="18" charset="0"/>
              </a:rPr>
              <a:t>be best represented by such media effects </a:t>
            </a:r>
            <a:r>
              <a:rPr lang="en-IN" dirty="0" smtClean="0">
                <a:latin typeface="Times New Roman" pitchFamily="18" charset="0"/>
                <a:cs typeface="Times New Roman" pitchFamily="18" charset="0"/>
              </a:rPr>
              <a:t>‘denialists’ as </a:t>
            </a:r>
            <a:r>
              <a:rPr lang="en-IN" dirty="0" smtClean="0">
                <a:latin typeface="Times New Roman" pitchFamily="18" charset="0"/>
                <a:cs typeface="Times New Roman" pitchFamily="18" charset="0"/>
              </a:rPr>
              <a:t>David Gauntlett (1998) has argued that media effects are mere perceptions or illusions because they have not been proved and that the approach taken by strong media effects researchers is flawed. To this effect he has identified ten things wrong with the strong effects tradition.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John </a:t>
            </a:r>
            <a:r>
              <a:rPr lang="en-IN" dirty="0" smtClean="0">
                <a:latin typeface="Times New Roman" pitchFamily="18" charset="0"/>
                <a:cs typeface="Times New Roman" pitchFamily="18" charset="0"/>
              </a:rPr>
              <a:t>Fiske (1987) a cultural studies guru is another </a:t>
            </a:r>
            <a:r>
              <a:rPr lang="en-IN" dirty="0" smtClean="0">
                <a:latin typeface="Times New Roman" pitchFamily="18" charset="0"/>
                <a:cs typeface="Times New Roman" pitchFamily="18" charset="0"/>
              </a:rPr>
              <a:t>‘extremist’ </a:t>
            </a:r>
            <a:r>
              <a:rPr lang="en-IN" dirty="0" smtClean="0">
                <a:latin typeface="Times New Roman" pitchFamily="18" charset="0"/>
                <a:cs typeface="Times New Roman" pitchFamily="18" charset="0"/>
              </a:rPr>
              <a:t>who has argued that the mass media are powerless in the face of very active consumers.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The </a:t>
            </a:r>
            <a:r>
              <a:rPr lang="en-IN" dirty="0" smtClean="0">
                <a:latin typeface="Times New Roman" pitchFamily="18" charset="0"/>
                <a:cs typeface="Times New Roman" pitchFamily="18" charset="0"/>
              </a:rPr>
              <a:t>third person effect of media power (Atwood, 1994) is another form of </a:t>
            </a:r>
            <a:r>
              <a:rPr lang="en-IN" dirty="0" smtClean="0">
                <a:latin typeface="Times New Roman" pitchFamily="18" charset="0"/>
                <a:cs typeface="Times New Roman" pitchFamily="18" charset="0"/>
              </a:rPr>
              <a:t>‘nil’ media </a:t>
            </a:r>
            <a:r>
              <a:rPr lang="en-IN" dirty="0" smtClean="0">
                <a:latin typeface="Times New Roman" pitchFamily="18" charset="0"/>
                <a:cs typeface="Times New Roman" pitchFamily="18" charset="0"/>
              </a:rPr>
              <a:t>effect because, it argues that media effects are considered to work on “the people out there”.</a:t>
            </a:r>
            <a:endParaRPr lang="en-IN" dirty="0">
              <a:latin typeface="Times New Roman" pitchFamily="18" charset="0"/>
              <a:cs typeface="Times New Roman" pitchFamily="18" charset="0"/>
            </a:endParaRPr>
          </a:p>
        </p:txBody>
      </p:sp>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Case Studies</a:t>
            </a:r>
            <a:endParaRPr lang="en-IN" dirty="0"/>
          </a:p>
        </p:txBody>
      </p:sp>
      <p:sp>
        <p:nvSpPr>
          <p:cNvPr id="3" name="Content Placeholder 2"/>
          <p:cNvSpPr>
            <a:spLocks noGrp="1"/>
          </p:cNvSpPr>
          <p:nvPr>
            <p:ph idx="1"/>
          </p:nvPr>
        </p:nvSpPr>
        <p:spPr/>
        <p:txBody>
          <a:bodyPr>
            <a:normAutofit/>
          </a:bodyPr>
          <a:lstStyle/>
          <a:p>
            <a:pPr>
              <a:buNone/>
            </a:pPr>
            <a:r>
              <a:rPr lang="en-US" dirty="0" smtClean="0"/>
              <a:t>   </a:t>
            </a:r>
            <a:r>
              <a:rPr lang="en-IN" dirty="0" smtClean="0">
                <a:latin typeface="Times New Roman" pitchFamily="18" charset="0"/>
                <a:cs typeface="Times New Roman" pitchFamily="18" charset="0"/>
              </a:rPr>
              <a:t>Despite </a:t>
            </a:r>
            <a:r>
              <a:rPr lang="en-IN" dirty="0" smtClean="0">
                <a:latin typeface="Times New Roman" pitchFamily="18" charset="0"/>
                <a:cs typeface="Times New Roman" pitchFamily="18" charset="0"/>
              </a:rPr>
              <a:t>the strong arguments for </a:t>
            </a:r>
            <a:r>
              <a:rPr lang="en-IN" dirty="0" smtClean="0">
                <a:latin typeface="Times New Roman" pitchFamily="18" charset="0"/>
                <a:cs typeface="Times New Roman" pitchFamily="18" charset="0"/>
              </a:rPr>
              <a:t>‘nil’ </a:t>
            </a:r>
            <a:r>
              <a:rPr lang="en-IN" dirty="0" smtClean="0">
                <a:latin typeface="Times New Roman" pitchFamily="18" charset="0"/>
                <a:cs typeface="Times New Roman" pitchFamily="18" charset="0"/>
              </a:rPr>
              <a:t>and limited mass media effects, development planning and implementation experts have for decades used mostly to create public awareness and influence knowledge transfer. Although mass media seem to have very little or nil effect on electoral behaviour, worldwide case studies seem to point to the fact that mass media play an important role in </a:t>
            </a:r>
            <a:r>
              <a:rPr lang="en-IN" dirty="0" smtClean="0">
                <a:latin typeface="Times New Roman" pitchFamily="18" charset="0"/>
                <a:cs typeface="Times New Roman" pitchFamily="18" charset="0"/>
              </a:rPr>
              <a:t>development. </a:t>
            </a:r>
            <a:endParaRPr lang="en-IN" dirty="0">
              <a:latin typeface="Times New Roman" pitchFamily="18" charset="0"/>
              <a:cs typeface="Times New Roman" pitchFamily="18" charset="0"/>
            </a:endParaRP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490</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Role of Media in Development: Strong Effects, Limited Effects, Nil Effect (Continuation) (Unit III)</vt:lpstr>
      <vt:lpstr>Strong Effects</vt:lpstr>
      <vt:lpstr>Limited Effects</vt:lpstr>
      <vt:lpstr>Slide 4</vt:lpstr>
      <vt:lpstr>Nil Effect</vt:lpstr>
      <vt:lpstr>Case Studies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13</cp:revision>
  <dcterms:created xsi:type="dcterms:W3CDTF">2006-08-16T00:00:00Z</dcterms:created>
  <dcterms:modified xsi:type="dcterms:W3CDTF">2020-05-11T15:50:55Z</dcterms:modified>
</cp:coreProperties>
</file>